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9" r:id="rId2"/>
    <p:sldId id="256" r:id="rId3"/>
    <p:sldId id="280" r:id="rId4"/>
    <p:sldId id="281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84" r:id="rId27"/>
    <p:sldId id="282" r:id="rId28"/>
    <p:sldId id="283" r:id="rId29"/>
    <p:sldId id="278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828800" y="381000"/>
            <a:ext cx="61722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100" dirty="0" smtClean="0">
                <a:latin typeface="Book Antiqua" panose="02040602050305030304" pitchFamily="18" charset="0"/>
              </a:rPr>
              <a:t>RUNGTA COLLEGE OF DENTAL SCIENCES &amp; RESEARCH </a:t>
            </a:r>
            <a:r>
              <a:rPr lang="en-US" sz="3200" dirty="0" smtClean="0">
                <a:latin typeface="Book Antiqua" panose="02040602050305030304" pitchFamily="18" charset="0"/>
              </a:rPr>
              <a:t/>
            </a:r>
            <a:br>
              <a:rPr lang="en-US" sz="3200" dirty="0" smtClean="0">
                <a:latin typeface="Book Antiqua" panose="02040602050305030304" pitchFamily="18" charset="0"/>
              </a:rPr>
            </a:b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743200" y="3200400"/>
            <a:ext cx="6172200" cy="1193322"/>
          </a:xfrm>
        </p:spPr>
        <p:txBody>
          <a:bodyPr>
            <a:noAutofit/>
          </a:bodyPr>
          <a:lstStyle/>
          <a:p>
            <a:r>
              <a:rPr lang="en-US" sz="2800" dirty="0" smtClean="0"/>
              <a:t>Allergic And Immunologic Diseases Of Oral Cavity</a:t>
            </a:r>
            <a:endParaRPr lang="en-US" sz="2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781" r="15781"/>
          <a:stretch/>
        </p:blipFill>
        <p:spPr>
          <a:xfrm>
            <a:off x="0" y="0"/>
            <a:ext cx="1874520" cy="211455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2286000"/>
            <a:ext cx="38555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Book Antiqua" panose="02040602050305030304" pitchFamily="18" charset="0"/>
              </a:rPr>
              <a:t>TITLE OF THE TOPIC </a:t>
            </a:r>
            <a:endParaRPr lang="en-US" sz="2800" dirty="0">
              <a:latin typeface="Book Antiqua" panose="020406020503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0" y="5257800"/>
            <a:ext cx="8915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Book Antiqua" panose="02040602050305030304" pitchFamily="18" charset="0"/>
              </a:rPr>
              <a:t>DEPARTMENT OF ORAL PATHOLOGY &amp; MICROBIOLOGY   </a:t>
            </a:r>
            <a:endParaRPr lang="en-US" sz="2400" b="1" dirty="0">
              <a:latin typeface="Book Antiqua" panose="0204060205030503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Clinical Features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Males and females affected equally </a:t>
            </a:r>
          </a:p>
          <a:p>
            <a:r>
              <a:rPr lang="en-US" dirty="0" smtClean="0"/>
              <a:t>Males often have more severe disease </a:t>
            </a:r>
          </a:p>
          <a:p>
            <a:r>
              <a:rPr lang="en-US" dirty="0" smtClean="0"/>
              <a:t>Blacks are rarely affected </a:t>
            </a:r>
          </a:p>
          <a:p>
            <a:r>
              <a:rPr lang="en-US" dirty="0" smtClean="0"/>
              <a:t>Diagnostic Criteria of </a:t>
            </a:r>
            <a:r>
              <a:rPr lang="en-US" dirty="0" err="1" smtClean="0"/>
              <a:t>Behçet's</a:t>
            </a:r>
            <a:r>
              <a:rPr lang="en-US" dirty="0" smtClean="0"/>
              <a:t> Disease  </a:t>
            </a:r>
          </a:p>
          <a:p>
            <a:r>
              <a:rPr lang="en-US" dirty="0" smtClean="0"/>
              <a:t>Recurrent oral ulceration plus two of the following: – </a:t>
            </a:r>
          </a:p>
          <a:p>
            <a:r>
              <a:rPr lang="en-US" dirty="0" smtClean="0"/>
              <a:t>Recurrent genital ulceration </a:t>
            </a:r>
          </a:p>
          <a:p>
            <a:pPr>
              <a:buNone/>
            </a:pPr>
            <a:r>
              <a:rPr lang="en-US" dirty="0" smtClean="0"/>
              <a:t>     –Eye lesions </a:t>
            </a:r>
          </a:p>
          <a:p>
            <a:pPr>
              <a:buNone/>
            </a:pPr>
            <a:r>
              <a:rPr lang="en-US" dirty="0" smtClean="0"/>
              <a:t>     –Skin lesions  </a:t>
            </a:r>
          </a:p>
          <a:p>
            <a:pPr>
              <a:buNone/>
            </a:pPr>
            <a:r>
              <a:rPr lang="en-US" dirty="0" smtClean="0"/>
              <a:t>     –</a:t>
            </a:r>
            <a:r>
              <a:rPr lang="en-US" dirty="0" err="1" smtClean="0"/>
              <a:t>Pathergy</a:t>
            </a:r>
            <a:r>
              <a:rPr lang="en-US" dirty="0" smtClean="0"/>
              <a:t> test (lesion </a:t>
            </a:r>
            <a:r>
              <a:rPr lang="en-US" dirty="0" err="1" smtClean="0"/>
              <a:t>resistent</a:t>
            </a:r>
            <a:r>
              <a:rPr lang="en-US" dirty="0" smtClean="0"/>
              <a:t> to healing )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8229600" cy="1143000"/>
          </a:xfrm>
        </p:spPr>
        <p:txBody>
          <a:bodyPr>
            <a:noAutofit/>
          </a:bodyPr>
          <a:lstStyle/>
          <a:p>
            <a:r>
              <a:rPr lang="en-US" sz="4000" b="1" dirty="0" err="1" smtClean="0"/>
              <a:t>Angioedema</a:t>
            </a:r>
            <a:r>
              <a:rPr lang="en-US" sz="4000" b="1" dirty="0" smtClean="0"/>
              <a:t> ,</a:t>
            </a:r>
            <a:r>
              <a:rPr lang="en-US" sz="4000" b="1" dirty="0" err="1" smtClean="0"/>
              <a:t>Angioneurotic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Edema,quincke’s</a:t>
            </a:r>
            <a:r>
              <a:rPr lang="en-US" sz="4000" b="1" dirty="0" smtClean="0"/>
              <a:t> Edema ,Giant </a:t>
            </a:r>
            <a:r>
              <a:rPr lang="en-US" sz="4000" b="1" dirty="0" err="1" smtClean="0"/>
              <a:t>Urticaria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971800"/>
            <a:ext cx="8229600" cy="4389120"/>
          </a:xfrm>
        </p:spPr>
        <p:txBody>
          <a:bodyPr/>
          <a:lstStyle/>
          <a:p>
            <a:r>
              <a:rPr lang="en-US" dirty="0" smtClean="0"/>
              <a:t>It is the rapid swelling of the dermis, subcutaneous tissue, mucosa and </a:t>
            </a:r>
            <a:r>
              <a:rPr lang="en-US" dirty="0" err="1" smtClean="0"/>
              <a:t>submucosal</a:t>
            </a:r>
            <a:r>
              <a:rPr lang="en-US" dirty="0" smtClean="0"/>
              <a:t> tissues</a:t>
            </a:r>
          </a:p>
          <a:p>
            <a:r>
              <a:rPr lang="en-US" dirty="0" smtClean="0"/>
              <a:t> It is very similar to </a:t>
            </a:r>
            <a:r>
              <a:rPr lang="en-US" dirty="0" err="1" smtClean="0"/>
              <a:t>urticaria</a:t>
            </a:r>
            <a:r>
              <a:rPr lang="en-US" dirty="0" smtClean="0"/>
              <a:t> (a rash of round </a:t>
            </a:r>
            <a:r>
              <a:rPr lang="en-US" dirty="0" err="1" smtClean="0"/>
              <a:t>weals</a:t>
            </a:r>
            <a:r>
              <a:rPr lang="en-US" dirty="0" smtClean="0"/>
              <a:t> on the skin which itch intensely )</a:t>
            </a:r>
          </a:p>
          <a:p>
            <a:r>
              <a:rPr lang="en-US" dirty="0" smtClean="0"/>
              <a:t> Differentiated through history and examination</a:t>
            </a:r>
          </a:p>
          <a:p>
            <a:r>
              <a:rPr lang="en-US" dirty="0" smtClean="0"/>
              <a:t> Etiologies of </a:t>
            </a:r>
            <a:r>
              <a:rPr lang="en-US" dirty="0" err="1" smtClean="0"/>
              <a:t>angioedema</a:t>
            </a:r>
            <a:r>
              <a:rPr lang="en-US" dirty="0" smtClean="0"/>
              <a:t> are divided into mast cell mediated and non-mast cell mediated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Types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4389120"/>
          </a:xfrm>
        </p:spPr>
        <p:txBody>
          <a:bodyPr/>
          <a:lstStyle/>
          <a:p>
            <a:r>
              <a:rPr lang="en-US" dirty="0" smtClean="0"/>
              <a:t>The causes of </a:t>
            </a:r>
            <a:r>
              <a:rPr lang="en-US" dirty="0" err="1" smtClean="0"/>
              <a:t>angioedema</a:t>
            </a:r>
            <a:r>
              <a:rPr lang="en-US" dirty="0" smtClean="0"/>
              <a:t> depend on the type of </a:t>
            </a:r>
            <a:r>
              <a:rPr lang="en-US" dirty="0" err="1" smtClean="0"/>
              <a:t>angioedema</a:t>
            </a:r>
            <a:r>
              <a:rPr lang="en-US" dirty="0" smtClean="0"/>
              <a:t> a patient has:</a:t>
            </a:r>
          </a:p>
          <a:p>
            <a:r>
              <a:rPr lang="en-US" dirty="0" smtClean="0"/>
              <a:t>  1) acute allergic </a:t>
            </a:r>
            <a:r>
              <a:rPr lang="en-US" dirty="0" err="1" smtClean="0"/>
              <a:t>angioedema</a:t>
            </a:r>
            <a:r>
              <a:rPr lang="en-US" dirty="0" smtClean="0"/>
              <a:t> </a:t>
            </a:r>
          </a:p>
          <a:p>
            <a:r>
              <a:rPr lang="en-US" dirty="0" smtClean="0"/>
              <a:t>  2) non-allergic drug reactions </a:t>
            </a:r>
          </a:p>
          <a:p>
            <a:r>
              <a:rPr lang="en-US" dirty="0" smtClean="0"/>
              <a:t>  3) idiopathic </a:t>
            </a:r>
            <a:r>
              <a:rPr lang="en-US" dirty="0" err="1" smtClean="0"/>
              <a:t>angioedema</a:t>
            </a:r>
            <a:r>
              <a:rPr lang="en-US" dirty="0" smtClean="0"/>
              <a:t> </a:t>
            </a:r>
          </a:p>
          <a:p>
            <a:r>
              <a:rPr lang="en-US" dirty="0" smtClean="0"/>
              <a:t>  4) hereditary </a:t>
            </a:r>
            <a:r>
              <a:rPr lang="en-US" dirty="0" err="1" smtClean="0"/>
              <a:t>angioedema</a:t>
            </a:r>
            <a:r>
              <a:rPr lang="en-US" dirty="0" smtClean="0"/>
              <a:t> (HAE) / acquired C1 inhibitor deficiency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Acute allergic </a:t>
            </a:r>
            <a:r>
              <a:rPr lang="en-US" b="1" dirty="0" err="1" smtClean="0"/>
              <a:t>angioedema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86000"/>
            <a:ext cx="8229600" cy="4389120"/>
          </a:xfrm>
        </p:spPr>
        <p:txBody>
          <a:bodyPr/>
          <a:lstStyle/>
          <a:p>
            <a:r>
              <a:rPr lang="en-US" dirty="0" smtClean="0"/>
              <a:t>Almost always occurs with </a:t>
            </a:r>
            <a:r>
              <a:rPr lang="en-US" dirty="0" err="1" smtClean="0"/>
              <a:t>urticaria</a:t>
            </a:r>
            <a:r>
              <a:rPr lang="en-US" dirty="0" smtClean="0"/>
              <a:t> within 1-2 hours of exposure to the allergen </a:t>
            </a:r>
          </a:p>
          <a:p>
            <a:r>
              <a:rPr lang="en-US" dirty="0" smtClean="0"/>
              <a:t>Nuts, shellfish, milk, eggs</a:t>
            </a:r>
          </a:p>
          <a:p>
            <a:r>
              <a:rPr lang="en-US" dirty="0" smtClean="0"/>
              <a:t>Drugs, e.g. penicillin, NSAIDS, vaccines </a:t>
            </a:r>
          </a:p>
          <a:p>
            <a:r>
              <a:rPr lang="en-US" dirty="0" err="1" smtClean="0"/>
              <a:t>Radiocontrast</a:t>
            </a:r>
            <a:r>
              <a:rPr lang="en-US" dirty="0" smtClean="0"/>
              <a:t> media </a:t>
            </a:r>
          </a:p>
          <a:p>
            <a:r>
              <a:rPr lang="en-US" dirty="0" smtClean="0"/>
              <a:t>Natural rubber latex e.g. gloves, catheters </a:t>
            </a:r>
          </a:p>
          <a:p>
            <a:r>
              <a:rPr lang="en-US" dirty="0" smtClean="0"/>
              <a:t>Reactions will recur with repetitive exposures or exposure to cross-reactive substances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Idiopathic </a:t>
            </a:r>
            <a:r>
              <a:rPr lang="en-US" b="1" dirty="0" err="1" smtClean="0"/>
              <a:t>angioedema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468880"/>
            <a:ext cx="8229600" cy="4389120"/>
          </a:xfrm>
        </p:spPr>
        <p:txBody>
          <a:bodyPr/>
          <a:lstStyle/>
          <a:p>
            <a:r>
              <a:rPr lang="en-US" dirty="0" smtClean="0"/>
              <a:t>Similar to acute allergic but </a:t>
            </a:r>
            <a:r>
              <a:rPr lang="en-US" dirty="0" err="1" smtClean="0"/>
              <a:t>angioedema</a:t>
            </a:r>
            <a:r>
              <a:rPr lang="en-US" dirty="0" smtClean="0"/>
              <a:t> keeps on recurring and often no known cause is found</a:t>
            </a:r>
          </a:p>
          <a:p>
            <a:r>
              <a:rPr lang="en-US" dirty="0" smtClean="0"/>
              <a:t> Usually occurs with </a:t>
            </a:r>
            <a:r>
              <a:rPr lang="en-US" dirty="0" err="1" smtClean="0"/>
              <a:t>urticaria</a:t>
            </a:r>
            <a:endParaRPr lang="en-US" dirty="0" smtClean="0"/>
          </a:p>
          <a:p>
            <a:r>
              <a:rPr lang="en-US" dirty="0" smtClean="0"/>
              <a:t> 30-50% of this type of </a:t>
            </a:r>
            <a:r>
              <a:rPr lang="en-US" dirty="0" err="1" smtClean="0"/>
              <a:t>angioedema</a:t>
            </a:r>
            <a:r>
              <a:rPr lang="en-US" dirty="0" smtClean="0"/>
              <a:t> may be associated with some types of autoimmune disorders including SLE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Hereditary </a:t>
            </a:r>
            <a:r>
              <a:rPr lang="en-US" sz="3600" dirty="0" err="1" smtClean="0"/>
              <a:t>Angioedema</a:t>
            </a:r>
            <a:r>
              <a:rPr lang="en-US" sz="3600" dirty="0" smtClean="0"/>
              <a:t> (HAE) (Activation of complement pathway 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 </a:t>
            </a:r>
            <a:r>
              <a:rPr lang="en-US" sz="3500" b="1" dirty="0" smtClean="0"/>
              <a:t>2 types</a:t>
            </a:r>
            <a:r>
              <a:rPr lang="en-US" dirty="0" smtClean="0"/>
              <a:t>:</a:t>
            </a:r>
          </a:p>
          <a:p>
            <a:r>
              <a:rPr lang="en-US" dirty="0" smtClean="0"/>
              <a:t> </a:t>
            </a:r>
            <a:r>
              <a:rPr lang="en-US" sz="3100" dirty="0" smtClean="0"/>
              <a:t>Type 1 and II mutation of C1NH gene ( complement component 1 inhibitor )</a:t>
            </a:r>
          </a:p>
          <a:p>
            <a:r>
              <a:rPr lang="en-US" sz="3100" dirty="0" smtClean="0"/>
              <a:t>C1NH is a plasma protein involved in the regulation of complement cascade has a INHIBITORY </a:t>
            </a:r>
            <a:r>
              <a:rPr lang="en-US" sz="3100" dirty="0" err="1" smtClean="0"/>
              <a:t>proteolytic</a:t>
            </a:r>
            <a:r>
              <a:rPr lang="en-US" sz="3100" dirty="0" smtClean="0"/>
              <a:t> activity )on chromosome 11, (encoding C1 inhibitor protein)</a:t>
            </a:r>
          </a:p>
          <a:p>
            <a:endParaRPr lang="en-US" sz="3100" dirty="0" smtClean="0"/>
          </a:p>
          <a:p>
            <a:r>
              <a:rPr lang="en-US" sz="3100" dirty="0" smtClean="0"/>
              <a:t> Type III mutation in F12 gene on chromosome 12, (encoding coagulation factor XII) </a:t>
            </a:r>
          </a:p>
          <a:p>
            <a:endParaRPr lang="en-US" sz="3100" dirty="0" smtClean="0"/>
          </a:p>
          <a:p>
            <a:r>
              <a:rPr lang="en-US" sz="3100" dirty="0" smtClean="0"/>
              <a:t>Type 1 results in low levels and function of circulating C1 inhibitor; </a:t>
            </a:r>
          </a:p>
          <a:p>
            <a:endParaRPr lang="en-US" sz="3100" dirty="0" smtClean="0"/>
          </a:p>
          <a:p>
            <a:r>
              <a:rPr lang="en-US" sz="3100" dirty="0" smtClean="0"/>
              <a:t>Type II has normal levels of C1 inhibitor protein but reduction in function or non functional .</a:t>
            </a:r>
          </a:p>
          <a:p>
            <a:endParaRPr lang="en-US" sz="3100" dirty="0" smtClean="0"/>
          </a:p>
          <a:p>
            <a:r>
              <a:rPr lang="en-US" sz="3100" dirty="0" smtClean="0"/>
              <a:t> Occurs in 1 in 50,000 males and females (rare)</a:t>
            </a:r>
          </a:p>
          <a:p>
            <a:endParaRPr lang="en-US" sz="3100" dirty="0" smtClean="0"/>
          </a:p>
          <a:p>
            <a:r>
              <a:rPr lang="en-US" sz="3100" dirty="0" smtClean="0"/>
              <a:t> Decreased C1 inhibitor activity leads to excessive </a:t>
            </a:r>
            <a:r>
              <a:rPr lang="en-US" sz="3100" dirty="0" err="1" smtClean="0"/>
              <a:t>kallikrein</a:t>
            </a:r>
            <a:r>
              <a:rPr lang="en-US" sz="3100" dirty="0" smtClean="0"/>
              <a:t>, which in turn produces </a:t>
            </a:r>
            <a:r>
              <a:rPr lang="en-US" sz="3100" dirty="0" err="1" smtClean="0"/>
              <a:t>bradykinin</a:t>
            </a:r>
            <a:r>
              <a:rPr lang="en-US" sz="3100" dirty="0" smtClean="0"/>
              <a:t>, which we know is a potent vasodilator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r>
              <a:rPr lang="en-US" b="1" dirty="0" smtClean="0"/>
              <a:t>Acquired and Hereditary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Patients often experience no symptoms until they reach puberty</a:t>
            </a:r>
          </a:p>
          <a:p>
            <a:r>
              <a:rPr lang="en-US" dirty="0" smtClean="0"/>
              <a:t> Swellings can occur without any provocation</a:t>
            </a:r>
          </a:p>
          <a:p>
            <a:r>
              <a:rPr lang="en-US" dirty="0" smtClean="0"/>
              <a:t> Sometimes local trauma, vigorous exercise, emotional stress, alcohol, and hormonal factors</a:t>
            </a:r>
          </a:p>
          <a:p>
            <a:r>
              <a:rPr lang="en-US" dirty="0" smtClean="0"/>
              <a:t> Some may get a transitory </a:t>
            </a:r>
            <a:r>
              <a:rPr lang="en-US" dirty="0" err="1" smtClean="0"/>
              <a:t>prodromal</a:t>
            </a:r>
            <a:r>
              <a:rPr lang="en-US" dirty="0" smtClean="0"/>
              <a:t> non- itchy rash, headache, visual disturbance or anxiety </a:t>
            </a:r>
          </a:p>
          <a:p>
            <a:r>
              <a:rPr lang="en-US" dirty="0" smtClean="0"/>
              <a:t>Face, hands, arms, legs, genitals, digestive tract and airway may be affected; swellings spread slowly</a:t>
            </a:r>
          </a:p>
          <a:p>
            <a:r>
              <a:rPr lang="en-US" dirty="0" smtClean="0"/>
              <a:t> Abdominal cramps, nausea, vomiting, difficulty breathing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Urticaria</a:t>
            </a:r>
            <a:r>
              <a:rPr lang="en-US" dirty="0" smtClean="0"/>
              <a:t> does not usually occur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Treatment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819400"/>
            <a:ext cx="8229600" cy="4389120"/>
          </a:xfrm>
        </p:spPr>
        <p:txBody>
          <a:bodyPr/>
          <a:lstStyle/>
          <a:p>
            <a:r>
              <a:rPr lang="en-US" dirty="0" smtClean="0"/>
              <a:t>There isn’t much treatment out there…but </a:t>
            </a:r>
          </a:p>
          <a:p>
            <a:endParaRPr lang="en-US" b="1" dirty="0" smtClean="0"/>
          </a:p>
          <a:p>
            <a:pPr>
              <a:buNone/>
            </a:pPr>
            <a:r>
              <a:rPr lang="en-US" b="1" dirty="0" smtClean="0"/>
              <a:t>    AIRWAY! AIRWAY! AIRWAY! HAVE A LOW THRESHOLD FOR INTUBATION USE CLINICAL EXAMINATION</a:t>
            </a:r>
            <a:endParaRPr lang="en-US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04800" y="1295400"/>
            <a:ext cx="8229600" cy="4389437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H1 antihistamine </a:t>
            </a:r>
            <a:r>
              <a:rPr lang="en-US" sz="2800" dirty="0" err="1" smtClean="0"/>
              <a:t>e.g</a:t>
            </a:r>
            <a:r>
              <a:rPr lang="en-US" sz="2800" dirty="0" smtClean="0"/>
              <a:t> IV </a:t>
            </a:r>
            <a:r>
              <a:rPr lang="en-US" sz="2800" dirty="0" err="1" smtClean="0"/>
              <a:t>chlorpheniramine</a:t>
            </a:r>
            <a:r>
              <a:rPr lang="en-US" sz="2800" dirty="0" smtClean="0"/>
              <a:t> 10 mg or </a:t>
            </a:r>
            <a:r>
              <a:rPr lang="en-US" sz="2800" dirty="0" err="1" smtClean="0"/>
              <a:t>diphenhydramine</a:t>
            </a:r>
            <a:r>
              <a:rPr lang="en-US" sz="2800" dirty="0" smtClean="0"/>
              <a:t> 25–50 mg</a:t>
            </a:r>
          </a:p>
          <a:p>
            <a:endParaRPr lang="en-US" sz="2800" dirty="0" smtClean="0"/>
          </a:p>
          <a:p>
            <a:r>
              <a:rPr lang="en-US" sz="2800" dirty="0" smtClean="0"/>
              <a:t> Limited evidence for adding in H2 blocker </a:t>
            </a:r>
            <a:r>
              <a:rPr lang="en-US" sz="2800" dirty="0" err="1" smtClean="0"/>
              <a:t>e.g</a:t>
            </a:r>
            <a:r>
              <a:rPr lang="en-US" sz="2800" dirty="0" smtClean="0"/>
              <a:t> ranitidine IV 50mg</a:t>
            </a:r>
          </a:p>
          <a:p>
            <a:endParaRPr lang="en-US" sz="2800" dirty="0" smtClean="0"/>
          </a:p>
          <a:p>
            <a:r>
              <a:rPr lang="en-US" sz="2800" dirty="0" smtClean="0"/>
              <a:t> Intravenous corticosteroids e.g. hydro- cortisone 200 mg or </a:t>
            </a:r>
            <a:r>
              <a:rPr lang="en-US" sz="2800" dirty="0" err="1" smtClean="0"/>
              <a:t>methylprednisolone</a:t>
            </a:r>
            <a:r>
              <a:rPr lang="en-US" sz="2800" dirty="0" smtClean="0"/>
              <a:t> 50– 100 mg</a:t>
            </a:r>
          </a:p>
          <a:p>
            <a:endParaRPr lang="en-US" sz="2800" dirty="0" smtClean="0"/>
          </a:p>
          <a:p>
            <a:r>
              <a:rPr lang="en-US" sz="2800" dirty="0" smtClean="0"/>
              <a:t> Adrenaline IM 1:1000</a:t>
            </a:r>
            <a:endParaRPr lang="en-US"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/>
              <a:t>Contact </a:t>
            </a:r>
            <a:r>
              <a:rPr lang="en-US" sz="4000" b="1" dirty="0" err="1" smtClean="0"/>
              <a:t>Stomatitis</a:t>
            </a:r>
            <a:r>
              <a:rPr lang="en-US" sz="4000" b="1" dirty="0" smtClean="0"/>
              <a:t> and Dermatitis (</a:t>
            </a:r>
            <a:r>
              <a:rPr lang="en-US" sz="4000" b="1" dirty="0" err="1" smtClean="0"/>
              <a:t>Stomatitis</a:t>
            </a:r>
            <a:r>
              <a:rPr lang="en-US" sz="4000" b="1" dirty="0" smtClean="0"/>
              <a:t> and dermatitis </a:t>
            </a:r>
            <a:r>
              <a:rPr lang="en-US" sz="4000" b="1" dirty="0" err="1" smtClean="0"/>
              <a:t>venenata</a:t>
            </a:r>
            <a:r>
              <a:rPr lang="en-US" sz="4000" b="1" dirty="0" smtClean="0"/>
              <a:t> )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09800"/>
            <a:ext cx="8229600" cy="4389120"/>
          </a:xfrm>
        </p:spPr>
        <p:txBody>
          <a:bodyPr/>
          <a:lstStyle/>
          <a:p>
            <a:r>
              <a:rPr lang="en-US" dirty="0" smtClean="0"/>
              <a:t>Type of reaction in which lesion of the skin or mucous membrane occurs at a localized site after repeated contact with causative agent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Allergic And Immunologic Diseases Of Oral Cavity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5077264"/>
            <a:ext cx="7854696" cy="1780736"/>
          </a:xfrm>
        </p:spPr>
        <p:txBody>
          <a:bodyPr>
            <a:normAutofit/>
          </a:bodyPr>
          <a:lstStyle/>
          <a:p>
            <a:r>
              <a:rPr lang="en-US" dirty="0" smtClean="0"/>
              <a:t>GUIDED BY:-</a:t>
            </a:r>
          </a:p>
          <a:p>
            <a:r>
              <a:rPr lang="en-US" dirty="0" smtClean="0"/>
              <a:t>DR SIDDHARTH PUNDIR</a:t>
            </a:r>
          </a:p>
          <a:p>
            <a:r>
              <a:rPr lang="en-US" dirty="0" smtClean="0"/>
              <a:t>DR SUDHANSHU DIXIT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Clinical features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468880"/>
            <a:ext cx="8229600" cy="438912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Itching or burning sensation at the site of contact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Followed by appearance of </a:t>
            </a:r>
            <a:r>
              <a:rPr lang="en-US" dirty="0" err="1" smtClean="0"/>
              <a:t>erythema</a:t>
            </a:r>
            <a:r>
              <a:rPr lang="en-US" dirty="0" smtClean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Vesicles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After rupture of vesicles ,erosion may become extensive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If secondary infection occurs ,lesion may be serious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In chronic contact ,the skin may become thickened and dry .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/>
              <a:t>Contact </a:t>
            </a:r>
            <a:r>
              <a:rPr lang="en-US" sz="4000" b="1" dirty="0" err="1" smtClean="0"/>
              <a:t>stomatitis</a:t>
            </a:r>
            <a:r>
              <a:rPr lang="en-US" sz="4000" b="1" dirty="0" smtClean="0"/>
              <a:t> From Cinnamon </a:t>
            </a:r>
            <a:r>
              <a:rPr lang="en-US" sz="4000" b="1" dirty="0" err="1" smtClean="0"/>
              <a:t>Flavouring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38912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Cinamon</a:t>
            </a:r>
            <a:r>
              <a:rPr lang="en-US" dirty="0" smtClean="0"/>
              <a:t> oil used as </a:t>
            </a:r>
            <a:r>
              <a:rPr lang="en-US" dirty="0" err="1" smtClean="0"/>
              <a:t>flavouring</a:t>
            </a:r>
            <a:r>
              <a:rPr lang="en-US" dirty="0" smtClean="0"/>
              <a:t> agent in confectionery ,ice cream ,soft </a:t>
            </a:r>
            <a:r>
              <a:rPr lang="en-US" dirty="0" err="1" smtClean="0"/>
              <a:t>drinks,alcholoic</a:t>
            </a:r>
            <a:r>
              <a:rPr lang="en-US" dirty="0" smtClean="0"/>
              <a:t> beverages ,mouth wash etc . </a:t>
            </a:r>
          </a:p>
          <a:p>
            <a:r>
              <a:rPr lang="en-US" dirty="0" smtClean="0"/>
              <a:t>Clinical feature: </a:t>
            </a:r>
          </a:p>
          <a:p>
            <a:r>
              <a:rPr lang="en-US" dirty="0" smtClean="0"/>
              <a:t>Due to tooth paste –more diffuse ,gingival </a:t>
            </a:r>
            <a:r>
              <a:rPr lang="en-US" dirty="0" err="1" smtClean="0"/>
              <a:t>enlargment</a:t>
            </a:r>
            <a:r>
              <a:rPr lang="en-US" dirty="0" smtClean="0"/>
              <a:t> , edema and </a:t>
            </a:r>
            <a:r>
              <a:rPr lang="en-US" dirty="0" err="1" smtClean="0"/>
              <a:t>erythema</a:t>
            </a:r>
            <a:r>
              <a:rPr lang="en-US" dirty="0" smtClean="0"/>
              <a:t> . </a:t>
            </a:r>
          </a:p>
          <a:p>
            <a:r>
              <a:rPr lang="en-US" dirty="0" err="1" smtClean="0"/>
              <a:t>Erythematous</a:t>
            </a:r>
            <a:r>
              <a:rPr lang="en-US" dirty="0" smtClean="0"/>
              <a:t> </a:t>
            </a:r>
            <a:r>
              <a:rPr lang="en-US" dirty="0" err="1" smtClean="0"/>
              <a:t>mucositis</a:t>
            </a:r>
            <a:r>
              <a:rPr lang="en-US" dirty="0" smtClean="0"/>
              <a:t> of </a:t>
            </a:r>
            <a:r>
              <a:rPr lang="en-US" dirty="0" err="1" smtClean="0"/>
              <a:t>buccal</a:t>
            </a:r>
            <a:r>
              <a:rPr lang="en-US" dirty="0" smtClean="0"/>
              <a:t> mucosa and tongue ,</a:t>
            </a:r>
            <a:r>
              <a:rPr lang="en-US" dirty="0" err="1" smtClean="0"/>
              <a:t>exfoliative</a:t>
            </a:r>
            <a:r>
              <a:rPr lang="en-US" dirty="0" smtClean="0"/>
              <a:t> </a:t>
            </a:r>
            <a:r>
              <a:rPr lang="en-US" dirty="0" err="1" smtClean="0"/>
              <a:t>cheilitis</a:t>
            </a:r>
            <a:r>
              <a:rPr lang="en-US" dirty="0" smtClean="0"/>
              <a:t> ,</a:t>
            </a:r>
            <a:r>
              <a:rPr lang="en-US" dirty="0" err="1" smtClean="0"/>
              <a:t>circumoral</a:t>
            </a:r>
            <a:r>
              <a:rPr lang="en-US" dirty="0" smtClean="0"/>
              <a:t> dermatitis .</a:t>
            </a:r>
          </a:p>
          <a:p>
            <a:r>
              <a:rPr lang="en-US" dirty="0" smtClean="0"/>
              <a:t> Chewing gum and candy produce localized lesions not involving vermilion border of lip or </a:t>
            </a:r>
            <a:r>
              <a:rPr lang="en-US" dirty="0" err="1" smtClean="0"/>
              <a:t>circumoral</a:t>
            </a:r>
            <a:r>
              <a:rPr lang="en-US" dirty="0" smtClean="0"/>
              <a:t> skin .</a:t>
            </a:r>
          </a:p>
          <a:p>
            <a:r>
              <a:rPr lang="en-US" dirty="0" smtClean="0"/>
              <a:t> Oral lesion commonly seen in the </a:t>
            </a:r>
            <a:r>
              <a:rPr lang="en-US" dirty="0" err="1" smtClean="0"/>
              <a:t>buccal</a:t>
            </a:r>
            <a:r>
              <a:rPr lang="en-US" dirty="0" smtClean="0"/>
              <a:t> mucosa are oblong </a:t>
            </a:r>
            <a:r>
              <a:rPr lang="en-US" dirty="0" err="1" smtClean="0"/>
              <a:t>hyperekeratotic</a:t>
            </a:r>
            <a:r>
              <a:rPr lang="en-US" dirty="0" smtClean="0"/>
              <a:t> lesions with an </a:t>
            </a:r>
            <a:r>
              <a:rPr lang="en-US" dirty="0" err="1" smtClean="0"/>
              <a:t>erythematous</a:t>
            </a:r>
            <a:r>
              <a:rPr lang="en-US" dirty="0" smtClean="0"/>
              <a:t> base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/>
              <a:t>Contact </a:t>
            </a:r>
            <a:r>
              <a:rPr lang="en-US" sz="4000" b="1" dirty="0" err="1" smtClean="0"/>
              <a:t>Stomatitis</a:t>
            </a:r>
            <a:r>
              <a:rPr lang="en-US" sz="4000" b="1" dirty="0" smtClean="0"/>
              <a:t> from chronic oral mucosal contact with Dental amalgam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468880"/>
            <a:ext cx="8229600" cy="4389120"/>
          </a:xfrm>
        </p:spPr>
        <p:txBody>
          <a:bodyPr/>
          <a:lstStyle/>
          <a:p>
            <a:r>
              <a:rPr lang="en-US" dirty="0" smtClean="0"/>
              <a:t>Acute and chronic reactions to mercury – containing compound have been reported.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These reactions clinically represent and </a:t>
            </a:r>
            <a:r>
              <a:rPr lang="en-US" dirty="0" err="1" smtClean="0"/>
              <a:t>histologically</a:t>
            </a:r>
            <a:r>
              <a:rPr lang="en-US" dirty="0" smtClean="0"/>
              <a:t> represent –LP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CLINICAL FEATURES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68880"/>
            <a:ext cx="8229600" cy="4389120"/>
          </a:xfrm>
        </p:spPr>
        <p:txBody>
          <a:bodyPr/>
          <a:lstStyle/>
          <a:p>
            <a:r>
              <a:rPr lang="en-US" dirty="0" smtClean="0"/>
              <a:t>In posterior </a:t>
            </a:r>
            <a:r>
              <a:rPr lang="en-US" dirty="0" err="1" smtClean="0"/>
              <a:t>buccal</a:t>
            </a:r>
            <a:r>
              <a:rPr lang="en-US" dirty="0" smtClean="0"/>
              <a:t> mucosa ,ventral border of tongue and gingival cuffs adjacent to </a:t>
            </a:r>
            <a:r>
              <a:rPr lang="en-US" dirty="0" err="1" smtClean="0"/>
              <a:t>subgingival</a:t>
            </a:r>
            <a:r>
              <a:rPr lang="en-US" dirty="0" smtClean="0"/>
              <a:t> amalgam restoration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 Lesion appear white or </a:t>
            </a:r>
            <a:r>
              <a:rPr lang="en-US" dirty="0" err="1" smtClean="0"/>
              <a:t>erythematous</a:t>
            </a:r>
            <a:r>
              <a:rPr lang="en-US" dirty="0" smtClean="0"/>
              <a:t> without </a:t>
            </a:r>
            <a:r>
              <a:rPr lang="en-US" dirty="0" err="1" smtClean="0"/>
              <a:t>striae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Perioral</a:t>
            </a:r>
            <a:r>
              <a:rPr lang="en-US" b="1" dirty="0" smtClean="0"/>
              <a:t> Dermatitis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468880"/>
            <a:ext cx="8229600" cy="4389120"/>
          </a:xfrm>
        </p:spPr>
        <p:txBody>
          <a:bodyPr/>
          <a:lstStyle/>
          <a:p>
            <a:r>
              <a:rPr lang="en-US" dirty="0" smtClean="0"/>
              <a:t>Unique inflammatory skin disease of circum oral area.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 Idiosyncratic response .(exogenous substances such as tar control toothpaste ,bubblegum ,night creams ,topical </a:t>
            </a:r>
            <a:r>
              <a:rPr lang="en-US" dirty="0" err="1" smtClean="0"/>
              <a:t>cortisteroids</a:t>
            </a:r>
            <a:r>
              <a:rPr lang="en-US" dirty="0" smtClean="0"/>
              <a:t> ).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Clinical Features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68880"/>
            <a:ext cx="8229600" cy="4389120"/>
          </a:xfrm>
        </p:spPr>
        <p:txBody>
          <a:bodyPr/>
          <a:lstStyle/>
          <a:p>
            <a:r>
              <a:rPr lang="en-US" dirty="0" smtClean="0"/>
              <a:t>Papules or </a:t>
            </a:r>
            <a:r>
              <a:rPr lang="en-US" dirty="0" err="1" smtClean="0"/>
              <a:t>papulopustules</a:t>
            </a:r>
            <a:r>
              <a:rPr lang="en-US" dirty="0" smtClean="0"/>
              <a:t> ,involving skin surrounding the vermilion border of the lips 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Pruiritis</a:t>
            </a:r>
            <a:r>
              <a:rPr lang="en-US" dirty="0" smtClean="0"/>
              <a:t> may be present .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More in women using cosmetics .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 home message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Allergies are the result of immune system response to a substance </a:t>
            </a:r>
          </a:p>
          <a:p>
            <a:r>
              <a:rPr lang="en-US" dirty="0" smtClean="0"/>
              <a:t>Immune responses can be mild or life threatening </a:t>
            </a:r>
          </a:p>
          <a:p>
            <a:r>
              <a:rPr lang="en-US" dirty="0" smtClean="0"/>
              <a:t>Allergies affect people of all the ages, races, genders and </a:t>
            </a:r>
            <a:r>
              <a:rPr lang="en-US" smtClean="0"/>
              <a:t>socioeconomic status.</a:t>
            </a:r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 &amp; Answer Session</a:t>
            </a:r>
            <a:endParaRPr lang="en-US" sz="240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WRITE A NOTE ON ANGIOEDEMA</a:t>
            </a:r>
          </a:p>
          <a:p>
            <a:r>
              <a:rPr lang="en-US" dirty="0" smtClean="0"/>
              <a:t>WRITE ABOUT CLINICAL FEATURES OF RECURRENT APTHOUS ULCER.</a:t>
            </a:r>
          </a:p>
          <a:p>
            <a:r>
              <a:rPr lang="en-US" dirty="0" smtClean="0"/>
              <a:t>BEHCHET’S DISEASE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72795863-2509-495E-A4D3-2D1EB08AA326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874092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r>
              <a:rPr lang="en-US" dirty="0"/>
              <a:t> </a:t>
            </a:r>
            <a:br>
              <a:rPr lang="en-US" dirty="0"/>
            </a:b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 OF THE BOOK WITH EDITION AND PAGE NUMBERS </a:t>
            </a:r>
            <a:b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ARTICLE ARE TO BE MENTIONED IF NEEDED</a:t>
            </a:r>
            <a:endParaRPr lang="en-US" sz="22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SHAFER’S 9</a:t>
            </a:r>
            <a:r>
              <a:rPr lang="en-US" baseline="30000" dirty="0" smtClean="0"/>
              <a:t>th</a:t>
            </a:r>
            <a:r>
              <a:rPr lang="en-US" dirty="0" smtClean="0"/>
              <a:t> EDITION</a:t>
            </a:r>
          </a:p>
          <a:p>
            <a:r>
              <a:rPr lang="en-US" dirty="0" smtClean="0"/>
              <a:t>LUCAS</a:t>
            </a:r>
          </a:p>
          <a:p>
            <a:r>
              <a:rPr lang="en-US" dirty="0" smtClean="0"/>
              <a:t>NEVILLE</a:t>
            </a:r>
          </a:p>
          <a:p>
            <a:r>
              <a:rPr lang="en-US" dirty="0" smtClean="0"/>
              <a:t>REGEZI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72795863-2509-495E-A4D3-2D1EB08AA326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4612013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0" y="3048000"/>
            <a:ext cx="6096000" cy="1143000"/>
          </a:xfrm>
        </p:spPr>
        <p:txBody>
          <a:bodyPr>
            <a:noAutofit/>
          </a:bodyPr>
          <a:lstStyle/>
          <a:p>
            <a:r>
              <a:rPr lang="en-US" sz="9600" dirty="0" smtClean="0"/>
              <a:t>THANK YOU</a:t>
            </a:r>
            <a:endParaRPr lang="en-US" sz="9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143000" y="304800"/>
            <a:ext cx="6945086" cy="1103091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Specific learning Objectives </a:t>
            </a:r>
            <a:endParaRPr lang="en-US" sz="31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72318145"/>
              </p:ext>
            </p:extLst>
          </p:nvPr>
        </p:nvGraphicFramePr>
        <p:xfrm>
          <a:off x="685800" y="1676400"/>
          <a:ext cx="7674428" cy="57275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5499">
                  <a:extLst>
                    <a:ext uri="{9D8B030D-6E8A-4147-A177-3AD203B41FA5}">
                      <a16:colId xmlns:a16="http://schemas.microsoft.com/office/drawing/2014/main" xmlns="" val="946123654"/>
                    </a:ext>
                  </a:extLst>
                </a:gridCol>
                <a:gridCol w="3344427">
                  <a:extLst>
                    <a:ext uri="{9D8B030D-6E8A-4147-A177-3AD203B41FA5}">
                      <a16:colId xmlns:a16="http://schemas.microsoft.com/office/drawing/2014/main" xmlns="" val="2411658997"/>
                    </a:ext>
                  </a:extLst>
                </a:gridCol>
                <a:gridCol w="2304502">
                  <a:extLst>
                    <a:ext uri="{9D8B030D-6E8A-4147-A177-3AD203B41FA5}">
                      <a16:colId xmlns:a16="http://schemas.microsoft.com/office/drawing/2014/main" xmlns="" val="3411213719"/>
                    </a:ext>
                  </a:extLst>
                </a:gridCol>
              </a:tblGrid>
              <a:tr h="454499">
                <a:tc>
                  <a:txBody>
                    <a:bodyPr/>
                    <a:lstStyle/>
                    <a:p>
                      <a:r>
                        <a:rPr lang="en-US" dirty="0"/>
                        <a:t>Core areas* 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Domain</a:t>
                      </a:r>
                      <a:r>
                        <a:rPr lang="en-US" baseline="0" dirty="0"/>
                        <a:t> **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Category #</a:t>
                      </a: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868424398"/>
                  </a:ext>
                </a:extLst>
              </a:tr>
              <a:tr h="764701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RECURRENT APHTHOUS STOMATITIS 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COGNITIVE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MUST KNOW</a:t>
                      </a:r>
                      <a:endParaRPr lang="en-US" dirty="0"/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3586572506"/>
                  </a:ext>
                </a:extLst>
              </a:tr>
              <a:tr h="6275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BEHCHET’S DISEASES</a:t>
                      </a:r>
                    </a:p>
                    <a:p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COGNITIVE</a:t>
                      </a:r>
                    </a:p>
                    <a:p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MUST KNOW</a:t>
                      </a:r>
                    </a:p>
                    <a:p>
                      <a:endParaRPr lang="en-US" dirty="0"/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2359924706"/>
                  </a:ext>
                </a:extLst>
              </a:tr>
              <a:tr h="454499">
                <a:tc>
                  <a:txBody>
                    <a:bodyPr/>
                    <a:lstStyle/>
                    <a:p>
                      <a:r>
                        <a:rPr lang="en-US" sz="1800" b="1" dirty="0" err="1" smtClean="0"/>
                        <a:t>Angioedema</a:t>
                      </a:r>
                      <a:r>
                        <a:rPr lang="en-US" sz="1800" b="1" dirty="0" smtClean="0"/>
                        <a:t> ,</a:t>
                      </a:r>
                      <a:r>
                        <a:rPr lang="en-US" sz="1800" b="1" dirty="0" err="1" smtClean="0"/>
                        <a:t>Angioneurotic</a:t>
                      </a:r>
                      <a:r>
                        <a:rPr lang="en-US" sz="1800" b="1" dirty="0" smtClean="0"/>
                        <a:t> Edema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COGNITIVE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MUST KNOW</a:t>
                      </a:r>
                      <a:endParaRPr lang="en-US" dirty="0"/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2577297493"/>
                  </a:ext>
                </a:extLst>
              </a:tr>
              <a:tr h="4544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ACUTE  ALLERGIC ANGIOEDEMA</a:t>
                      </a:r>
                    </a:p>
                    <a:p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COGNITIVE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MUST KNOW</a:t>
                      </a:r>
                      <a:endParaRPr lang="en-US" dirty="0"/>
                    </a:p>
                  </a:txBody>
                  <a:tcPr marL="68580" marR="68580"/>
                </a:tc>
              </a:tr>
              <a:tr h="4544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CONTACT STOMATITIS &amp; DERMATITIS</a:t>
                      </a:r>
                    </a:p>
                    <a:p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COGNITIVE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MUST KNOW</a:t>
                      </a:r>
                      <a:endParaRPr lang="en-US" dirty="0"/>
                    </a:p>
                  </a:txBody>
                  <a:tcPr marL="68580" marR="68580"/>
                </a:tc>
              </a:tr>
              <a:tr h="4544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PERIORAL  DERMATITIS</a:t>
                      </a:r>
                      <a:endParaRPr lang="en-US" sz="1600" dirty="0" smtClean="0"/>
                    </a:p>
                    <a:p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COGNITIVE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MUST KNOW</a:t>
                      </a:r>
                      <a:endParaRPr lang="en-US" dirty="0"/>
                    </a:p>
                  </a:txBody>
                  <a:tcPr marL="68580" marR="68580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94717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33400"/>
            <a:ext cx="7772400" cy="914400"/>
          </a:xfrm>
        </p:spPr>
        <p:txBody>
          <a:bodyPr/>
          <a:lstStyle/>
          <a:p>
            <a:r>
              <a:rPr lang="en-US" dirty="0"/>
              <a:t>Table of Content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RECURRENT APHTHOUS STOMATITIS (RAS/ canker sores)</a:t>
            </a:r>
          </a:p>
          <a:p>
            <a:r>
              <a:rPr lang="en-US" sz="2400" b="1" dirty="0" smtClean="0"/>
              <a:t>BEHCHET’S DISEASES</a:t>
            </a:r>
          </a:p>
          <a:p>
            <a:r>
              <a:rPr lang="en-US" sz="2400" b="1" dirty="0" err="1" smtClean="0"/>
              <a:t>Angioedema</a:t>
            </a:r>
            <a:r>
              <a:rPr lang="en-US" sz="2400" b="1" dirty="0" smtClean="0"/>
              <a:t> ,</a:t>
            </a:r>
            <a:r>
              <a:rPr lang="en-US" sz="2400" b="1" dirty="0" err="1" smtClean="0"/>
              <a:t>Angioneurotic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Edema,quincke’s</a:t>
            </a:r>
            <a:r>
              <a:rPr lang="en-US" sz="2400" b="1" dirty="0" smtClean="0"/>
              <a:t> Edema ,Giant </a:t>
            </a:r>
            <a:r>
              <a:rPr lang="en-US" sz="2400" b="1" dirty="0" err="1" smtClean="0"/>
              <a:t>Urticaria</a:t>
            </a:r>
            <a:endParaRPr lang="en-US" sz="2400" b="1" dirty="0" smtClean="0"/>
          </a:p>
          <a:p>
            <a:r>
              <a:rPr lang="en-US" sz="2400" b="1" dirty="0" smtClean="0"/>
              <a:t>ACUTE  ALLERGIC ANGIOEDEMA</a:t>
            </a:r>
          </a:p>
          <a:p>
            <a:r>
              <a:rPr lang="en-US" sz="2400" b="1" dirty="0" smtClean="0"/>
              <a:t>CONTACT STOMATITIS &amp; DERMATITIS</a:t>
            </a:r>
          </a:p>
          <a:p>
            <a:r>
              <a:rPr lang="en-US" sz="2400" b="1" dirty="0" smtClean="0"/>
              <a:t>PERIORAL  DERMATITIS</a:t>
            </a:r>
            <a:endParaRPr lang="en-US" sz="24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72795863-2509-495E-A4D3-2D1EB08AA32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9760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858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RECURRENT APHTHOUS STOMATITIS (RAS/ </a:t>
            </a:r>
            <a:r>
              <a:rPr lang="en-US" sz="3600" b="1" dirty="0" err="1" smtClean="0"/>
              <a:t>aphthae</a:t>
            </a:r>
            <a:r>
              <a:rPr lang="en-US" sz="3600" b="1" dirty="0" smtClean="0"/>
              <a:t>/canker sores)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86000"/>
            <a:ext cx="8229600" cy="4267200"/>
          </a:xfrm>
        </p:spPr>
        <p:txBody>
          <a:bodyPr/>
          <a:lstStyle/>
          <a:p>
            <a:r>
              <a:rPr lang="en-US" sz="3200" dirty="0" smtClean="0"/>
              <a:t> It is a common condition which is characterized by multiple recurrent small, round or ovoid </a:t>
            </a:r>
            <a:r>
              <a:rPr lang="en-US" sz="3200" dirty="0" err="1" smtClean="0"/>
              <a:t>uIcers</a:t>
            </a:r>
            <a:r>
              <a:rPr lang="en-US" sz="3200" dirty="0" smtClean="0"/>
              <a:t> with circumscribed margin, </a:t>
            </a:r>
            <a:r>
              <a:rPr lang="en-US" sz="3200" dirty="0" err="1" smtClean="0"/>
              <a:t>erythematous</a:t>
            </a:r>
            <a:r>
              <a:rPr lang="en-US" sz="3200" dirty="0" smtClean="0"/>
              <a:t> halos and yellow or grey floors, appearing first in childhood or adolescence</a:t>
            </a:r>
            <a:r>
              <a:rPr lang="en-US" sz="2800" dirty="0" smtClean="0"/>
              <a:t>. </a:t>
            </a: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85800"/>
            <a:ext cx="8229600" cy="1143000"/>
          </a:xfrm>
        </p:spPr>
        <p:txBody>
          <a:bodyPr/>
          <a:lstStyle/>
          <a:p>
            <a:r>
              <a:rPr lang="en-US" b="1" dirty="0" smtClean="0"/>
              <a:t>Clinical features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3200" dirty="0" smtClean="0"/>
              <a:t>RAS may affect 5-60yrs. </a:t>
            </a:r>
          </a:p>
          <a:p>
            <a:r>
              <a:rPr lang="en-US" sz="3200" dirty="0" smtClean="0"/>
              <a:t> Female predominance. </a:t>
            </a:r>
          </a:p>
          <a:p>
            <a:r>
              <a:rPr lang="en-US" sz="3200" dirty="0" smtClean="0"/>
              <a:t> Seen more predominantly in </a:t>
            </a:r>
            <a:r>
              <a:rPr lang="en-US" sz="3200" dirty="0" err="1" smtClean="0"/>
              <a:t>chiIdren</a:t>
            </a:r>
            <a:r>
              <a:rPr lang="en-US" sz="3200" dirty="0" smtClean="0"/>
              <a:t>. </a:t>
            </a:r>
          </a:p>
          <a:p>
            <a:r>
              <a:rPr lang="en-US" sz="3200" dirty="0" smtClean="0"/>
              <a:t> White : black , 3:1</a:t>
            </a:r>
          </a:p>
          <a:p>
            <a:r>
              <a:rPr lang="en-US" sz="3200" dirty="0" smtClean="0"/>
              <a:t> RAS consist of recurrent bouts of one or several rounded, shallow, painful oral ulcers at intervals of a few days to few months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TYPES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68880"/>
            <a:ext cx="8229600" cy="438912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Minor (</a:t>
            </a:r>
            <a:r>
              <a:rPr lang="en-US" sz="3200" dirty="0" err="1" smtClean="0"/>
              <a:t>MiRAS</a:t>
            </a:r>
            <a:r>
              <a:rPr lang="en-US" sz="3200" dirty="0" smtClean="0"/>
              <a:t>)</a:t>
            </a:r>
          </a:p>
          <a:p>
            <a:endParaRPr lang="en-US" sz="3200" dirty="0" smtClean="0"/>
          </a:p>
          <a:p>
            <a:r>
              <a:rPr lang="en-US" sz="3200" dirty="0" smtClean="0"/>
              <a:t>Major (</a:t>
            </a:r>
            <a:r>
              <a:rPr lang="en-US" sz="3200" dirty="0" err="1" smtClean="0"/>
              <a:t>MaRAS</a:t>
            </a:r>
            <a:r>
              <a:rPr lang="en-US" sz="3200" dirty="0" smtClean="0"/>
              <a:t>)</a:t>
            </a:r>
          </a:p>
          <a:p>
            <a:pPr>
              <a:buNone/>
            </a:pPr>
            <a:endParaRPr lang="en-US" sz="3200" dirty="0" smtClean="0"/>
          </a:p>
          <a:p>
            <a:r>
              <a:rPr lang="en-US" sz="3200" dirty="0" err="1" smtClean="0"/>
              <a:t>Herpetiform</a:t>
            </a:r>
            <a:r>
              <a:rPr lang="en-US" sz="3200" dirty="0" smtClean="0"/>
              <a:t> ulcers (HU)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OP\Downloads\Screenshot 2022-07-26 at 10-05-24 Allergic and Immunologic Diseases of Oral Cavity.pn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85800" y="304800"/>
            <a:ext cx="7584545" cy="62385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Behcet’s</a:t>
            </a:r>
            <a:r>
              <a:rPr lang="en-US" b="1" dirty="0" smtClean="0"/>
              <a:t> Disease (BD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Also called </a:t>
            </a:r>
            <a:r>
              <a:rPr lang="en-US" dirty="0" err="1" smtClean="0"/>
              <a:t>Behçet's</a:t>
            </a:r>
            <a:r>
              <a:rPr lang="en-US" dirty="0" smtClean="0"/>
              <a:t> syndrome, </a:t>
            </a:r>
            <a:r>
              <a:rPr lang="en-US" dirty="0" err="1" smtClean="0"/>
              <a:t>Morbus</a:t>
            </a:r>
            <a:r>
              <a:rPr lang="en-US" dirty="0" smtClean="0"/>
              <a:t> </a:t>
            </a:r>
            <a:r>
              <a:rPr lang="en-US" dirty="0" err="1" smtClean="0"/>
              <a:t>Behçet</a:t>
            </a:r>
            <a:r>
              <a:rPr lang="en-US" dirty="0" smtClean="0"/>
              <a:t>, or Silk Road disease, is a rare immune-mediated systemic </a:t>
            </a:r>
            <a:r>
              <a:rPr lang="en-US" dirty="0" err="1" smtClean="0"/>
              <a:t>vasculitis</a:t>
            </a:r>
            <a:r>
              <a:rPr lang="en-US" dirty="0" smtClean="0"/>
              <a:t>. 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Behçet's</a:t>
            </a:r>
            <a:r>
              <a:rPr lang="en-US" dirty="0" smtClean="0"/>
              <a:t> disease (BD) was named in 1937 after the Turkish dermatologist </a:t>
            </a:r>
            <a:r>
              <a:rPr lang="en-US" dirty="0" err="1" smtClean="0"/>
              <a:t>Hulusi</a:t>
            </a:r>
            <a:r>
              <a:rPr lang="en-US" dirty="0" smtClean="0"/>
              <a:t> </a:t>
            </a:r>
            <a:r>
              <a:rPr lang="en-US" dirty="0" err="1" smtClean="0"/>
              <a:t>Behçet</a:t>
            </a:r>
            <a:r>
              <a:rPr lang="en-US" dirty="0" smtClean="0"/>
              <a:t>, who first described the triple-symptom complex of </a:t>
            </a:r>
          </a:p>
          <a:p>
            <a:pPr>
              <a:buNone/>
            </a:pPr>
            <a:r>
              <a:rPr lang="en-US" dirty="0" smtClean="0"/>
              <a:t>   –recurrent oral </a:t>
            </a:r>
            <a:r>
              <a:rPr lang="en-US" dirty="0" err="1" smtClean="0"/>
              <a:t>aphthous</a:t>
            </a:r>
            <a:r>
              <a:rPr lang="en-US" dirty="0" smtClean="0"/>
              <a:t> ulcers, </a:t>
            </a:r>
          </a:p>
          <a:p>
            <a:pPr>
              <a:buNone/>
            </a:pPr>
            <a:r>
              <a:rPr lang="en-US" dirty="0" smtClean="0"/>
              <a:t>   –genital ulcers, and </a:t>
            </a:r>
          </a:p>
          <a:p>
            <a:pPr>
              <a:buNone/>
            </a:pPr>
            <a:r>
              <a:rPr lang="en-US" dirty="0" smtClean="0"/>
              <a:t>   –</a:t>
            </a:r>
            <a:r>
              <a:rPr lang="en-US" dirty="0" err="1" smtClean="0"/>
              <a:t>uveitis</a:t>
            </a:r>
            <a:r>
              <a:rPr lang="en-US" dirty="0" smtClean="0"/>
              <a:t> (eye )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51</TotalTime>
  <Words>1210</Words>
  <Application>Microsoft Office PowerPoint</Application>
  <PresentationFormat>On-screen Show (4:3)</PresentationFormat>
  <Paragraphs>175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Flow</vt:lpstr>
      <vt:lpstr>RUNGTA COLLEGE OF DENTAL SCIENCES &amp; RESEARCH  </vt:lpstr>
      <vt:lpstr>Allergic And Immunologic Diseases Of Oral Cavity</vt:lpstr>
      <vt:lpstr>Specific learning Objectives </vt:lpstr>
      <vt:lpstr>Table of Content </vt:lpstr>
      <vt:lpstr>RECURRENT APHTHOUS STOMATITIS (RAS/ aphthae/canker sores)</vt:lpstr>
      <vt:lpstr>Clinical features</vt:lpstr>
      <vt:lpstr>TYPES</vt:lpstr>
      <vt:lpstr>Slide 8</vt:lpstr>
      <vt:lpstr>Behcet’s Disease (BD)</vt:lpstr>
      <vt:lpstr>Clinical Features</vt:lpstr>
      <vt:lpstr>Angioedema ,Angioneurotic Edema,quincke’s Edema ,Giant Urticaria</vt:lpstr>
      <vt:lpstr>Types</vt:lpstr>
      <vt:lpstr>Acute allergic angioedema</vt:lpstr>
      <vt:lpstr>Idiopathic angioedema</vt:lpstr>
      <vt:lpstr>Hereditary Angioedema (HAE) (Activation of complement pathway )</vt:lpstr>
      <vt:lpstr>Acquired and Hereditary</vt:lpstr>
      <vt:lpstr>Treatment</vt:lpstr>
      <vt:lpstr>Slide 18</vt:lpstr>
      <vt:lpstr>Contact Stomatitis and Dermatitis (Stomatitis and dermatitis venenata )</vt:lpstr>
      <vt:lpstr>Clinical features</vt:lpstr>
      <vt:lpstr>Contact stomatitis From Cinnamon Flavouring</vt:lpstr>
      <vt:lpstr>Contact Stomatitis from chronic oral mucosal contact with Dental amalgam</vt:lpstr>
      <vt:lpstr>CLINICAL FEATURES</vt:lpstr>
      <vt:lpstr>Perioral Dermatitis</vt:lpstr>
      <vt:lpstr>Clinical Features</vt:lpstr>
      <vt:lpstr>Take home message</vt:lpstr>
      <vt:lpstr>Question &amp; Answer Session</vt:lpstr>
      <vt:lpstr>REFERENCES  NAME OF THE BOOK WITH EDITION AND PAGE NUMBERS   ARTICLE ARE TO BE MENTIONED IF NEEDED</vt:lpstr>
      <vt:lpstr>THANK YOU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Allergic And Immunologic Diseases Of Oral Cavity</dc:title>
  <dc:creator>OP</dc:creator>
  <cp:lastModifiedBy>OP</cp:lastModifiedBy>
  <cp:revision>28</cp:revision>
  <dcterms:created xsi:type="dcterms:W3CDTF">2006-08-16T00:00:00Z</dcterms:created>
  <dcterms:modified xsi:type="dcterms:W3CDTF">2023-03-04T05:16:31Z</dcterms:modified>
</cp:coreProperties>
</file>